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0"/>
  </p:handoutMasterIdLst>
  <p:sldIdLst>
    <p:sldId id="256" r:id="rId2"/>
    <p:sldId id="268" r:id="rId3"/>
    <p:sldId id="261" r:id="rId4"/>
    <p:sldId id="260" r:id="rId5"/>
    <p:sldId id="269" r:id="rId6"/>
    <p:sldId id="262" r:id="rId7"/>
    <p:sldId id="258" r:id="rId8"/>
    <p:sldId id="264" r:id="rId9"/>
  </p:sldIdLst>
  <p:sldSz cx="9144000" cy="6858000" type="screen4x3"/>
  <p:notesSz cx="6669088" cy="99187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496F6-B416-482D-922D-93A691CA4FC0}" type="datetimeFigureOut">
              <a:rPr lang="pl-PL" smtClean="0"/>
              <a:t>2017-05-04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2B1EB-59ED-483D-87DF-6F499EC3F2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8744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2017-05-04</a:t>
            </a:fld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2017-05-04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2017-05-04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2017-05-04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79057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2017-05-04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2017-05-04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2017-05-04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2017-05-04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2017-05-04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2017-05-04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2017-05-04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79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20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41020F9-2F7A-4866-BBC0-52DFA6A2E4E7}" type="datetimeFigureOut">
              <a:rPr lang="pl-PL" smtClean="0"/>
              <a:t>2017-05-04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poola 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80975"/>
            <a:ext cx="933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Obraz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80975"/>
            <a:ext cx="4286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7175"/>
            <a:ext cx="79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"/>
            <a:ext cx="10382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1450"/>
            <a:ext cx="107632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28600"/>
            <a:ext cx="990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66021"/>
            <a:ext cx="754221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977" y="6319384"/>
            <a:ext cx="126987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entrum.jakosci.pl/podstawy-jakosci,8-zasad-zarzadzania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963415"/>
          </a:xfrm>
        </p:spPr>
        <p:txBody>
          <a:bodyPr/>
          <a:lstStyle/>
          <a:p>
            <a:r>
              <a:rPr lang="pl-PL" sz="6600" dirty="0" smtClean="0"/>
              <a:t>Coaching przedsiębiorczości</a:t>
            </a:r>
            <a:endParaRPr lang="pl-PL" sz="66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656184"/>
          </a:xfrm>
        </p:spPr>
        <p:txBody>
          <a:bodyPr>
            <a:normAutofit fontScale="77500" lnSpcReduction="20000"/>
          </a:bodyPr>
          <a:lstStyle/>
          <a:p>
            <a:r>
              <a:rPr lang="pl-PL" b="1" i="1" dirty="0"/>
              <a:t>Kompleksowe przygotowanie do założenia </a:t>
            </a:r>
            <a:r>
              <a:rPr lang="pl-PL" b="1" i="1" dirty="0" smtClean="0"/>
              <a:t/>
            </a:r>
            <a:br>
              <a:rPr lang="pl-PL" b="1" i="1" dirty="0" smtClean="0"/>
            </a:br>
            <a:r>
              <a:rPr lang="pl-PL" b="1" i="1" dirty="0" smtClean="0"/>
              <a:t>i </a:t>
            </a:r>
            <a:r>
              <a:rPr lang="pl-PL" b="1" i="1" dirty="0"/>
              <a:t>prowadzenia własnej działalności gospodarczej w oparciu fińską metodę </a:t>
            </a:r>
            <a:r>
              <a:rPr lang="pl-PL" b="1" i="1" dirty="0" smtClean="0"/>
              <a:t/>
            </a:r>
            <a:br>
              <a:rPr lang="pl-PL" b="1" i="1" dirty="0" smtClean="0"/>
            </a:br>
            <a:r>
              <a:rPr lang="pl-PL" b="1" i="1" dirty="0" smtClean="0"/>
              <a:t>TOY-model</a:t>
            </a:r>
            <a:r>
              <a:rPr lang="pl-PL" b="1" i="1" dirty="0"/>
              <a:t>. Entrepreneurship-based </a:t>
            </a:r>
            <a:r>
              <a:rPr lang="pl-PL" b="1" i="1" dirty="0" smtClean="0"/>
              <a:t>Learning</a:t>
            </a:r>
          </a:p>
          <a:p>
            <a:endParaRPr lang="pl-PL" b="1" i="1" dirty="0"/>
          </a:p>
          <a:p>
            <a:r>
              <a:rPr lang="pl-PL" b="1" i="1" dirty="0" smtClean="0"/>
              <a:t>SESJA III</a:t>
            </a:r>
            <a:endParaRPr lang="pl-PL" dirty="0"/>
          </a:p>
        </p:txBody>
      </p:sp>
      <p:pic>
        <p:nvPicPr>
          <p:cNvPr id="2055" name="Picture 7" descr="poola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80975"/>
            <a:ext cx="933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9325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pl-PL" b="1" dirty="0" smtClean="0"/>
              <a:t>Cele sesji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1"/>
                </a:solidFill>
              </a:rPr>
              <a:t>Rozpoznanie potrzeb klienta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Orientacja na klienta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Networking i budowanie sieci kontaktów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944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064896" cy="792088"/>
          </a:xfrm>
        </p:spPr>
        <p:txBody>
          <a:bodyPr/>
          <a:lstStyle/>
          <a:p>
            <a:r>
              <a:rPr lang="pl-PL" sz="3200" b="1" dirty="0" smtClean="0"/>
              <a:t>Mój kontrakt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628800"/>
            <a:ext cx="8075240" cy="4497363"/>
          </a:xfrm>
        </p:spPr>
        <p:txBody>
          <a:bodyPr>
            <a:normAutofit/>
          </a:bodyPr>
          <a:lstStyle/>
          <a:p>
            <a:r>
              <a:rPr lang="pl-PL" dirty="0" smtClean="0">
                <a:solidFill>
                  <a:schemeClr val="tx1"/>
                </a:solidFill>
              </a:rPr>
              <a:t>1. Gdzie byłem/byłam? (przeszłość)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2. Gdzie jestem teraz? (obecny moment)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3. Gdzie idę? (przyszłość, cele)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4. Co zrobię, żeby tam się dostać? (sposób osiągnięcia celu)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5. W jaki sposób poznam, że osiągnąłem/osiągnęłam cel? (miara)</a:t>
            </a:r>
          </a:p>
          <a:p>
            <a:endParaRPr lang="pl-PL" dirty="0" smtClean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97725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064896" cy="720080"/>
          </a:xfrm>
        </p:spPr>
        <p:txBody>
          <a:bodyPr/>
          <a:lstStyle/>
          <a:p>
            <a:r>
              <a:rPr lang="pl-PL" sz="3200" b="1" dirty="0" smtClean="0"/>
              <a:t>Zorientowanie na klienta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pl-PL" dirty="0">
                <a:solidFill>
                  <a:schemeClr val="tx1"/>
                </a:solidFill>
              </a:rPr>
              <a:t>Orientacja na klienta jest pierwszym punktem z ośmiu zasad zarządzania jakością, który jest fundamentem normy PN-EN ISO 9001:2009. 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/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Celem przedsiębiorstwa realizującego jedną z zasad zarządzania jakością, a mianowicie „orientację na klienta" powinno być dążenie do zrozumienia i zaspokojenia potrzeb odbiorcy. Organizacje, które nie potrafią zidentyfikować potrzeb swoich klientów nie do końca zdają sobie sprawę z tego, jakie ogromne korzyści to z sobą niesie. </a:t>
            </a:r>
            <a:r>
              <a:rPr lang="pl-PL" dirty="0" err="1">
                <a:solidFill>
                  <a:schemeClr val="tx1"/>
                </a:solidFill>
              </a:rPr>
              <a:t>J.Brilman</a:t>
            </a:r>
            <a:r>
              <a:rPr lang="pl-PL" dirty="0">
                <a:solidFill>
                  <a:schemeClr val="tx1"/>
                </a:solidFill>
              </a:rPr>
              <a:t> określa to podejście sterowania, jako cykl skutecznego zarządzania organizacją, które zmienia dotychczasowe nastawienie do produktu w nastawienie na klienta[4]. W tak zorientowanym przedsiębiorstwie klient czuje swobodę wyboru. </a:t>
            </a:r>
            <a:endParaRPr lang="pl-PL" dirty="0" smtClean="0">
              <a:solidFill>
                <a:schemeClr val="tx1"/>
              </a:solidFill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05891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064896" cy="720080"/>
          </a:xfrm>
        </p:spPr>
        <p:txBody>
          <a:bodyPr/>
          <a:lstStyle/>
          <a:p>
            <a:r>
              <a:rPr lang="pl-PL" sz="3200" b="1" dirty="0" smtClean="0"/>
              <a:t>Zorientowanie na klienta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pl-PL" dirty="0"/>
          </a:p>
          <a:p>
            <a:pPr>
              <a:lnSpc>
                <a:spcPct val="170000"/>
              </a:lnSpc>
            </a:pPr>
            <a:r>
              <a:rPr lang="pl-PL" dirty="0" smtClean="0">
                <a:solidFill>
                  <a:schemeClr val="tx1"/>
                </a:solidFill>
              </a:rPr>
              <a:t>Według </a:t>
            </a:r>
            <a:r>
              <a:rPr lang="pl-PL" dirty="0">
                <a:solidFill>
                  <a:schemeClr val="tx1"/>
                </a:solidFill>
              </a:rPr>
              <a:t>normy PN-EN ISO 9001:2009 informacje o wymaganiach klienta dotyczących wyrobu powinny być gromadzone i analizowane, podobnie jak informacje o jego zadowoleniu z nabycia danego towaru lub usługi. Zdobycie potencjalnego klienta jest ogromnym wyzwaniem dla organizacji, jednak jego zatrzymanie jest wyzwaniem o wiele większym. Klient, który jest zadowolony ze swojego zakupu z pewnością powróci do danej organizacji. Niezadowolenie spowoduje natomiast zupełnie odwrotne skutki: skorzystanie z usług konkurencji oraz przekazanie informacji o swoim niezadowoleniu najbliższym i znajomym[5]. Dlatego też producent powinien rozpatrywać wartość swojego produktu podobnie, jak klient i skupiać na nim swoją orientację.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/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 smtClean="0">
                <a:solidFill>
                  <a:schemeClr val="tx1"/>
                </a:solidFill>
              </a:rPr>
              <a:t>Źródło:</a:t>
            </a:r>
            <a:r>
              <a:rPr lang="pl-PL" dirty="0">
                <a:solidFill>
                  <a:schemeClr val="tx1"/>
                </a:solidFill>
              </a:rPr>
              <a:t> </a:t>
            </a:r>
            <a:r>
              <a:rPr lang="pl-PL" b="1" dirty="0">
                <a:hlinkClick r:id="rId2"/>
              </a:rPr>
              <a:t>https://centrum.jakosci.pl/podstawy-jakosci,8-zasad-zarzadzania.html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68158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064896" cy="720080"/>
          </a:xfrm>
        </p:spPr>
        <p:txBody>
          <a:bodyPr/>
          <a:lstStyle/>
          <a:p>
            <a:r>
              <a:rPr lang="pl-PL" sz="3200" b="1" dirty="0" smtClean="0"/>
              <a:t>Drabina klientów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628800"/>
            <a:ext cx="8075240" cy="4497363"/>
          </a:xfrm>
        </p:spPr>
        <p:txBody>
          <a:bodyPr>
            <a:normAutofit/>
          </a:bodyPr>
          <a:lstStyle/>
          <a:p>
            <a:endParaRPr lang="pl-PL" dirty="0" smtClean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4" name="Picture 4" descr="Filename: j0078701.wmf&#10;Keywords: cartoons, climbing, leisure ...&#10;File Size: 3 KB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1752600"/>
            <a:ext cx="712787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Filename: j0078701.wmf&#10;Keywords: cartoons, climbing, leisure ...&#10;File Size: 3 KB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763" y="3308350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Filename: j0078701.wmf&#10;Keywords: cartoons, climbing, leisure ...&#10;File Size: 3 KB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838" y="2595563"/>
            <a:ext cx="712787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Filename: j0078701.wmf&#10;Keywords: cartoons, climbing, leisure ...&#10;File Size: 3 KB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4087813"/>
            <a:ext cx="712788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Filename: j0078701.wmf&#10;Keywords: cartoons, climbing, leisure ...&#10;File Size: 3 KB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800600"/>
            <a:ext cx="712788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485900" y="4930775"/>
            <a:ext cx="12969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l-PL" altLang="pl-PL" sz="1400" dirty="0" smtClean="0">
                <a:latin typeface="Times New Roman" pitchFamily="-65" charset="0"/>
              </a:rPr>
              <a:t>Potencjalny klient</a:t>
            </a:r>
            <a:endParaRPr lang="fi-FI" altLang="pl-PL" sz="1400" dirty="0">
              <a:latin typeface="Times New Roman" pitchFamily="-65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847975" y="4151313"/>
            <a:ext cx="12969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l-PL" altLang="pl-PL" sz="1400" dirty="0" smtClean="0">
                <a:latin typeface="Times New Roman" pitchFamily="-65" charset="0"/>
              </a:rPr>
              <a:t>Klient</a:t>
            </a:r>
            <a:endParaRPr lang="fi-FI" altLang="pl-PL" sz="1400" dirty="0">
              <a:latin typeface="Times New Roman" pitchFamily="-65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210050" y="3373438"/>
            <a:ext cx="12969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l-PL" altLang="pl-PL" sz="1400" dirty="0" smtClean="0">
                <a:latin typeface="Times New Roman" pitchFamily="-65" charset="0"/>
              </a:rPr>
              <a:t>Klient lojalny</a:t>
            </a:r>
            <a:endParaRPr lang="fi-FI" altLang="pl-PL" sz="1400" dirty="0">
              <a:latin typeface="Times New Roman" pitchFamily="-65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570538" y="2595563"/>
            <a:ext cx="12969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l-PL" altLang="pl-PL" sz="1400" dirty="0" smtClean="0">
                <a:latin typeface="Times New Roman" pitchFamily="-65" charset="0"/>
              </a:rPr>
              <a:t>Klient oceniający</a:t>
            </a:r>
            <a:endParaRPr lang="fi-FI" altLang="pl-PL" sz="1400" dirty="0">
              <a:latin typeface="Times New Roman" pitchFamily="-65" charset="0"/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V="1">
            <a:off x="1422400" y="4816475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pl-PL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V="1">
            <a:off x="1422400" y="4816475"/>
            <a:ext cx="1358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pl-PL"/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V="1">
            <a:off x="2782888" y="4054475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pl-PL"/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V="1">
            <a:off x="2782888" y="4054475"/>
            <a:ext cx="1362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pl-PL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 flipV="1">
            <a:off x="4144963" y="3292475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pl-PL"/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 flipV="1">
            <a:off x="4144963" y="3292475"/>
            <a:ext cx="1362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pl-PL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V="1">
            <a:off x="5507038" y="2530475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pl-PL"/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 flipV="1">
            <a:off x="5507038" y="2530475"/>
            <a:ext cx="1358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pl-PL"/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 flipV="1">
            <a:off x="6867525" y="17526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pl-PL"/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 flipV="1">
            <a:off x="6867525" y="1752600"/>
            <a:ext cx="1362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pl-PL"/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6932613" y="1882775"/>
            <a:ext cx="1296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l-PL" altLang="pl-PL" sz="1400" dirty="0" smtClean="0">
                <a:latin typeface="Times New Roman" pitchFamily="-65" charset="0"/>
              </a:rPr>
              <a:t>Promotor</a:t>
            </a:r>
            <a:endParaRPr lang="fi-FI" altLang="pl-PL" sz="1400" dirty="0">
              <a:latin typeface="Times New Roman" pitchFamily="-65" charset="0"/>
            </a:endParaRPr>
          </a:p>
        </p:txBody>
      </p:sp>
      <p:cxnSp>
        <p:nvCxnSpPr>
          <p:cNvPr id="24" name="AutoShape 24"/>
          <p:cNvCxnSpPr>
            <a:cxnSpLocks noChangeShapeType="1"/>
            <a:stCxn id="12" idx="2"/>
            <a:endCxn id="9" idx="3"/>
          </p:cNvCxnSpPr>
          <p:nvPr/>
        </p:nvCxnSpPr>
        <p:spPr bwMode="auto">
          <a:xfrm rot="5400000">
            <a:off x="3464159" y="2437512"/>
            <a:ext cx="2073602" cy="3436144"/>
          </a:xfrm>
          <a:prstGeom prst="bentConnector2">
            <a:avLst/>
          </a:prstGeom>
          <a:noFill/>
          <a:ln w="28575">
            <a:solidFill>
              <a:schemeClr val="tx1"/>
            </a:solidFill>
            <a:prstDash val="dash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25"/>
          <p:cNvCxnSpPr>
            <a:cxnSpLocks noChangeShapeType="1"/>
            <a:stCxn id="23" idx="2"/>
            <a:endCxn id="9" idx="2"/>
          </p:cNvCxnSpPr>
          <p:nvPr/>
        </p:nvCxnSpPr>
        <p:spPr bwMode="auto">
          <a:xfrm rot="5400000">
            <a:off x="3226129" y="1099016"/>
            <a:ext cx="3263245" cy="5446713"/>
          </a:xfrm>
          <a:prstGeom prst="bentConnector3">
            <a:avLst>
              <a:gd name="adj1" fmla="val 107005"/>
            </a:avLst>
          </a:prstGeom>
          <a:noFill/>
          <a:ln w="28575">
            <a:solidFill>
              <a:schemeClr val="tx1"/>
            </a:solidFill>
            <a:prstDash val="dash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2665737" y="4776886"/>
            <a:ext cx="35548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Ctr="1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l-PL" altLang="pl-PL" sz="1400" i="1" dirty="0" smtClean="0">
                <a:latin typeface="Times New Roman" pitchFamily="-65" charset="0"/>
              </a:rPr>
              <a:t>Klient oceniający wpływa na decyzję o zakupie</a:t>
            </a:r>
            <a:endParaRPr lang="fi-FI" altLang="pl-PL" sz="1400" i="1" dirty="0">
              <a:latin typeface="Times New Roman" pitchFamily="-65" charset="0"/>
            </a:endParaRPr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auto">
          <a:xfrm>
            <a:off x="2246313" y="5661025"/>
            <a:ext cx="5029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rebuchet MS" pitchFamily="-65" charset="0"/>
                <a:ea typeface="ＭＳ Ｐゴシック" pitchFamily="-65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l-PL" altLang="pl-PL" sz="1400" i="1" dirty="0" smtClean="0">
                <a:latin typeface="Times New Roman" pitchFamily="-65" charset="0"/>
              </a:rPr>
              <a:t>Promotorzy rozszerzają sieć potencjalnych klientów</a:t>
            </a:r>
            <a:endParaRPr lang="fi-FI" altLang="pl-PL" sz="1400" i="1" dirty="0">
              <a:latin typeface="Times New Roman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796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064896" cy="720080"/>
          </a:xfrm>
        </p:spPr>
        <p:txBody>
          <a:bodyPr/>
          <a:lstStyle/>
          <a:p>
            <a:r>
              <a:rPr lang="pl-PL" sz="3200" b="1" dirty="0" smtClean="0"/>
              <a:t>Badanie jakości obsługi klienta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628800"/>
            <a:ext cx="8075240" cy="4497363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b="1" dirty="0">
                <a:solidFill>
                  <a:schemeClr val="tx1"/>
                </a:solidFill>
              </a:rPr>
              <a:t>W 2016 roku eksperci portalu MojeBankowanie.pl odwiedzili łącznie prawie 900 placówek bankowych, ubezpieczeniowych oraz telefonii komórkowej</a:t>
            </a:r>
            <a:r>
              <a:rPr lang="pl-PL" b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pl-PL" dirty="0">
                <a:solidFill>
                  <a:schemeClr val="tx1"/>
                </a:solidFill>
              </a:rPr>
              <a:t>Badanie składa się z sześciu głównych bloków, odzwierciedlających proces sprzedaży produktów w placówce:</a:t>
            </a:r>
          </a:p>
          <a:p>
            <a:r>
              <a:rPr lang="pl-PL" b="1" dirty="0">
                <a:solidFill>
                  <a:schemeClr val="tx1"/>
                </a:solidFill>
              </a:rPr>
              <a:t>Pierwsze wrażenie </a:t>
            </a:r>
            <a:r>
              <a:rPr lang="pl-PL" dirty="0">
                <a:solidFill>
                  <a:schemeClr val="tx1"/>
                </a:solidFill>
              </a:rPr>
              <a:t>– eksperci zbadali, w jaki sposób Pracownicy reagują na wchodzącego klienta, czy w Placówce jest czysto a Doradcy prezentują strój zgodnie z przyjętymi w branży standardami</a:t>
            </a:r>
          </a:p>
          <a:p>
            <a:r>
              <a:rPr lang="pl-PL" b="1" dirty="0">
                <a:solidFill>
                  <a:schemeClr val="tx1"/>
                </a:solidFill>
              </a:rPr>
              <a:t>Płynność obsługi</a:t>
            </a:r>
            <a:r>
              <a:rPr lang="pl-PL" dirty="0">
                <a:solidFill>
                  <a:schemeClr val="tx1"/>
                </a:solidFill>
              </a:rPr>
              <a:t> – zbadano, czy klient musiał oczekiwać na obsługę, a jeśli tak, to czy Pracownicy zainteresowali się nim</a:t>
            </a:r>
          </a:p>
          <a:p>
            <a:r>
              <a:rPr lang="pl-PL" b="1" dirty="0">
                <a:solidFill>
                  <a:schemeClr val="tx1"/>
                </a:solidFill>
              </a:rPr>
              <a:t>Powitanie </a:t>
            </a:r>
            <a:r>
              <a:rPr lang="pl-PL" dirty="0">
                <a:solidFill>
                  <a:schemeClr val="tx1"/>
                </a:solidFill>
              </a:rPr>
              <a:t>– eksperci zwrócili uwagę na to czy i w jaki sposób Doradca powitał klienta</a:t>
            </a:r>
          </a:p>
          <a:p>
            <a:r>
              <a:rPr lang="pl-PL" b="1" dirty="0">
                <a:solidFill>
                  <a:schemeClr val="tx1"/>
                </a:solidFill>
              </a:rPr>
              <a:t>Komfort obsługi</a:t>
            </a:r>
            <a:r>
              <a:rPr lang="pl-PL" dirty="0">
                <a:solidFill>
                  <a:schemeClr val="tx1"/>
                </a:solidFill>
              </a:rPr>
              <a:t> – czy w Placówce zapewniono miejsca siedzące dla oczekujących na obsługę, czy były one wolne, czy obsługę prowadzono na siedząco i czy zapewniono klientowi poufność podczas rozmowy</a:t>
            </a:r>
          </a:p>
          <a:p>
            <a:r>
              <a:rPr lang="pl-PL" b="1" dirty="0">
                <a:solidFill>
                  <a:schemeClr val="tx1"/>
                </a:solidFill>
              </a:rPr>
              <a:t>Rozmowa z Doradcą </a:t>
            </a:r>
            <a:r>
              <a:rPr lang="pl-PL" dirty="0">
                <a:solidFill>
                  <a:schemeClr val="tx1"/>
                </a:solidFill>
              </a:rPr>
              <a:t>– to kluczowy element wizyty w Placówce, zwrócono w nim uwagę na to, czy Doradca zbadał i dobrze rozpoznał potrzeby klienta oraz czy odpowiednio dopasowano ofertę. Sprawdzono również, czy zachowanie Doradcy uległo zmianie, gdy klient nie dokonał zakupu produktu.</a:t>
            </a:r>
          </a:p>
          <a:p>
            <a:r>
              <a:rPr lang="pl-PL" b="1" dirty="0">
                <a:solidFill>
                  <a:schemeClr val="tx1"/>
                </a:solidFill>
              </a:rPr>
              <a:t>Zakończenie rozmowy</a:t>
            </a:r>
            <a:r>
              <a:rPr lang="pl-PL" dirty="0">
                <a:solidFill>
                  <a:schemeClr val="tx1"/>
                </a:solidFill>
              </a:rPr>
              <a:t> – eksperci zbadali czy Doradca przekazał materiały, których użyto podczas prezentacji oferty, czy klient otrzymał wizytówkę i czy Doradca aktywnie zaproponował kolejne spotkanie/telefon.</a:t>
            </a:r>
          </a:p>
          <a:p>
            <a:pPr marL="0" indent="0">
              <a:lnSpc>
                <a:spcPct val="150000"/>
              </a:lnSpc>
              <a:buNone/>
            </a:pPr>
            <a:endParaRPr lang="pl-PL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418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064896" cy="792088"/>
          </a:xfrm>
        </p:spPr>
        <p:txBody>
          <a:bodyPr/>
          <a:lstStyle/>
          <a:p>
            <a:r>
              <a:rPr lang="pl-PL" sz="3200" b="1" dirty="0" smtClean="0"/>
              <a:t>Networking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628800"/>
            <a:ext cx="8280920" cy="4497363"/>
          </a:xfrm>
        </p:spPr>
        <p:txBody>
          <a:bodyPr/>
          <a:lstStyle/>
          <a:p>
            <a:r>
              <a:rPr lang="pl-PL" b="1" dirty="0">
                <a:solidFill>
                  <a:schemeClr val="tx1"/>
                </a:solidFill>
              </a:rPr>
              <a:t>Networking</a:t>
            </a:r>
            <a:r>
              <a:rPr lang="pl-PL" dirty="0">
                <a:solidFill>
                  <a:schemeClr val="tx1"/>
                </a:solidFill>
              </a:rPr>
              <a:t> to proces wymiany informacji, zasobów, wzajemnego poparcia oparty na korzystnej </a:t>
            </a:r>
            <a:r>
              <a:rPr lang="pl-PL" b="1" dirty="0">
                <a:solidFill>
                  <a:schemeClr val="tx1"/>
                </a:solidFill>
              </a:rPr>
              <a:t>sieci wzajemnych kontaktów</a:t>
            </a:r>
            <a:r>
              <a:rPr lang="pl-PL" dirty="0">
                <a:solidFill>
                  <a:schemeClr val="tx1"/>
                </a:solidFill>
              </a:rPr>
              <a:t>. Polega on na tworzeniu długotrwałych relacji bazujących na wzajemnym zaufaniu i poparciu, a co za tym idzie - obustronnych korzyściach. Obie strony dzielą się ze sobą wiedzą, rekomendują swoje usługi oraz udzielają sobie pomocy w razie potrzeby.</a:t>
            </a:r>
            <a:endParaRPr lang="pl-PL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1393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ierownictwo">
  <a:themeElements>
    <a:clrScheme name="Kierownictw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Kierownictw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ierownictw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930</TotalTime>
  <Words>253</Words>
  <Application>Microsoft Office PowerPoint</Application>
  <PresentationFormat>Pokaz na ekranie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Kierownictwo</vt:lpstr>
      <vt:lpstr>Coaching przedsiębiorczości</vt:lpstr>
      <vt:lpstr>Cele sesji</vt:lpstr>
      <vt:lpstr>Mój kontrakt</vt:lpstr>
      <vt:lpstr>Zorientowanie na klienta</vt:lpstr>
      <vt:lpstr>Zorientowanie na klienta</vt:lpstr>
      <vt:lpstr>Drabina klientów</vt:lpstr>
      <vt:lpstr>Badanie jakości obsługi klienta</vt:lpstr>
      <vt:lpstr>Networking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Coaching przedsiębiorczości</dc:title>
  <dc:creator>Michał Raciborski</dc:creator>
  <cp:lastModifiedBy>Sylwia Stokowska</cp:lastModifiedBy>
  <cp:revision>46</cp:revision>
  <cp:lastPrinted>2017-04-10T11:16:22Z</cp:lastPrinted>
  <dcterms:created xsi:type="dcterms:W3CDTF">2017-03-16T12:25:29Z</dcterms:created>
  <dcterms:modified xsi:type="dcterms:W3CDTF">2017-05-04T05:39:15Z</dcterms:modified>
</cp:coreProperties>
</file>